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0" r:id="rId15"/>
    <p:sldId id="267" r:id="rId16"/>
    <p:sldId id="269" r:id="rId17"/>
    <p:sldId id="271" r:id="rId18"/>
    <p:sldId id="272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98" d="100"/>
          <a:sy n="198" d="100"/>
        </p:scale>
        <p:origin x="3252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DAAD1-0369-4C26-BAA8-50601B3DD19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3B847-8BA7-4639-B6DB-321021E53A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29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3B847-8BA7-4639-B6DB-321021E53A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47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B84D-877B-4BC0-B490-B3090E873B60}" type="datetime1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C77D-7FF2-4960-ADD2-CA8CFD85C4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02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9CD7-23C7-4E07-96FB-B9FFEF255493}" type="datetime1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C77D-7FF2-4960-ADD2-CA8CFD85C4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8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AA40-F877-4F76-8AAB-F6FE95685290}" type="datetime1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C77D-7FF2-4960-ADD2-CA8CFD85C4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98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1072-ADEF-4284-A9FF-2AB6686CC6DE}" type="datetime1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C77D-7FF2-4960-ADD2-CA8CFD85C4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8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18CD-DFBC-4DDD-BAC8-F31EF70B7F9A}" type="datetime1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C77D-7FF2-4960-ADD2-CA8CFD85C4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52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C01E-941B-4CE1-9F56-2CE598269FD3}" type="datetime1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C77D-7FF2-4960-ADD2-CA8CFD85C4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47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8324-44F4-4D81-9D16-BFA926418896}" type="datetime1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C77D-7FF2-4960-ADD2-CA8CFD85C4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4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EB27-F58B-4F75-91B9-D7C7F082C196}" type="datetime1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C77D-7FF2-4960-ADD2-CA8CFD85C4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89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3DB2-BE4B-4D56-AEE4-A73EC5B049EF}" type="datetime1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C77D-7FF2-4960-ADD2-CA8CFD85C4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2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E941-D684-45A4-BE82-969FA9383B7F}" type="datetime1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C77D-7FF2-4960-ADD2-CA8CFD85C4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58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4FFD-AE7E-4E81-8642-D067A6083687}" type="datetime1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C77D-7FF2-4960-ADD2-CA8CFD85C4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4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371E4-0298-44BC-A218-0A842DD8BC5C}" type="datetime1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AC77D-7FF2-4960-ADD2-CA8CFD85C4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3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192567"/>
            <a:ext cx="6096000" cy="627459"/>
          </a:xfrm>
        </p:spPr>
        <p:txBody>
          <a:bodyPr anchor="t">
            <a:norm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WELCOME TO A TOP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90950"/>
            <a:ext cx="6400800" cy="4953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presented by Leader Name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4400550"/>
            <a:ext cx="2133600" cy="27384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MONDAY, AUGUST 3, 2020</a:t>
            </a:r>
          </a:p>
        </p:txBody>
      </p:sp>
      <p:pic>
        <p:nvPicPr>
          <p:cNvPr id="8" name="Picture 2" descr="S:\TOP Work Covid\Fotos\TOP Logo\Square Logo 500x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105" y="0"/>
            <a:ext cx="1047750" cy="1047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14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54376" y="2183944"/>
            <a:ext cx="38275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TOP MATERIALS</a:t>
            </a:r>
          </a:p>
        </p:txBody>
      </p:sp>
    </p:spTree>
    <p:extLst>
      <p:ext uri="{BB962C8B-B14F-4D97-AF65-F5344CB8AC3E}">
        <p14:creationId xmlns:p14="http://schemas.microsoft.com/office/powerpoint/2010/main" val="3023007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73218" y="2183944"/>
            <a:ext cx="45898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BREAKOUT ROOMS</a:t>
            </a:r>
          </a:p>
        </p:txBody>
      </p:sp>
      <p:pic>
        <p:nvPicPr>
          <p:cNvPr id="3" name="Picture 2" descr="S:\TOP Work Covid\Fotos\TOP Logo\Square Logo 5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105" y="0"/>
            <a:ext cx="1047750" cy="1047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10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68047" y="2183944"/>
            <a:ext cx="54001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APPLICATION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3588115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804" y="0"/>
            <a:ext cx="156619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u="sng" dirty="0">
                <a:solidFill>
                  <a:srgbClr val="FFC000"/>
                </a:solidFill>
              </a:rPr>
              <a:t>APPLICATION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7120604" cy="33944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Read the FAQ! Do NOT wait to start!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Application timeline: October-January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Average time requirement: 10 hours +/-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Ask someone to proof-read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Be prepared to submit a lesson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u="sng" dirty="0"/>
              <a:t>Keep it student &amp; peer focused!</a:t>
            </a:r>
          </a:p>
        </p:txBody>
      </p:sp>
      <p:pic>
        <p:nvPicPr>
          <p:cNvPr id="7" name="Picture 2" descr="S:\TOP Work Covid\Fotos\TOP Logo\Square Logo 5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105" y="0"/>
            <a:ext cx="1047750" cy="1047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614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804" y="0"/>
            <a:ext cx="156619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u="sng" dirty="0">
                <a:solidFill>
                  <a:srgbClr val="FFC000"/>
                </a:solidFill>
              </a:rPr>
              <a:t>10 HOURS!?! (or more)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7120604" cy="33944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TOP is looking for the best qualified educators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25-33% applicant success rate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Over $7,000 USD investment per study tour participant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Post-tour requirements:</a:t>
            </a:r>
            <a:br>
              <a:rPr lang="en-US" sz="2800" dirty="0"/>
            </a:br>
            <a:r>
              <a:rPr lang="en-US" sz="2800" dirty="0"/>
              <a:t>Inquiry lesson + workshop</a:t>
            </a:r>
          </a:p>
        </p:txBody>
      </p:sp>
      <p:pic>
        <p:nvPicPr>
          <p:cNvPr id="7" name="Picture 2" descr="S:\TOP Work Covid\Fotos\TOP Logo\Square Logo 5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105" y="0"/>
            <a:ext cx="1047750" cy="1047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376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804" y="0"/>
            <a:ext cx="156619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u="sng" dirty="0">
                <a:solidFill>
                  <a:srgbClr val="FFC000"/>
                </a:solidFill>
              </a:rPr>
              <a:t>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7120604" cy="33944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Web: www.goethe.de/top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Social media: @</a:t>
            </a:r>
            <a:r>
              <a:rPr lang="en-US" sz="2800" dirty="0" err="1"/>
              <a:t>topteachgermany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E-mail: top@goethe.de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pic>
        <p:nvPicPr>
          <p:cNvPr id="7" name="Picture 2" descr="S:\TOP Work Covid\Fotos\TOP Logo\Square Logo 5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105" y="0"/>
            <a:ext cx="1047750" cy="1047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496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29979" y="2183944"/>
            <a:ext cx="12763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575197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57375" y="2183944"/>
            <a:ext cx="46215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AUF WIEDERSEHEN</a:t>
            </a:r>
          </a:p>
        </p:txBody>
      </p:sp>
    </p:spTree>
    <p:extLst>
      <p:ext uri="{BB962C8B-B14F-4D97-AF65-F5344CB8AC3E}">
        <p14:creationId xmlns:p14="http://schemas.microsoft.com/office/powerpoint/2010/main" val="2208593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900" y="2199673"/>
            <a:ext cx="4036200" cy="9354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1295" y="3663975"/>
            <a:ext cx="3137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TOP IS A PUBLIC / PRIVATE PARTNERSHIP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9128" y="785217"/>
            <a:ext cx="3738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SPECIAL THANKS:</a:t>
            </a:r>
          </a:p>
          <a:p>
            <a:pPr algn="ctr"/>
            <a:r>
              <a:rPr lang="en-US" sz="1400" dirty="0"/>
              <a:t>ALL PHOTOS COURTESY OF BERNHARD LUDEWIG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2FC5600-79F6-5E4F-D8BD-E80C8D23C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55" y="4167385"/>
            <a:ext cx="684929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549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6900" y="438150"/>
            <a:ext cx="21696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AGENDA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1790" y="1378978"/>
            <a:ext cx="552632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INTRODUCTIONS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ICE BREAKER ACTIVITY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ABOUT TOP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TOP MATERIALS + SAMPLE LESSON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BREAKOUTS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STUDY TOUR APPLICATION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003869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32297" y="2184851"/>
            <a:ext cx="4070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3457184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16798" y="2184851"/>
            <a:ext cx="53052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ICE BREAKER ACTIVITY</a:t>
            </a:r>
          </a:p>
        </p:txBody>
      </p:sp>
    </p:spTree>
    <p:extLst>
      <p:ext uri="{BB962C8B-B14F-4D97-AF65-F5344CB8AC3E}">
        <p14:creationId xmlns:p14="http://schemas.microsoft.com/office/powerpoint/2010/main" val="3066325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26842" y="2183944"/>
            <a:ext cx="28825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ABOUT TOP</a:t>
            </a:r>
          </a:p>
        </p:txBody>
      </p:sp>
      <p:pic>
        <p:nvPicPr>
          <p:cNvPr id="8" name="Picture 2" descr="S:\TOP Work Covid\Fotos\TOP Logo\Square Logo 5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105" y="0"/>
            <a:ext cx="1047750" cy="1047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841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804" y="0"/>
            <a:ext cx="156619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u="sng" dirty="0"/>
              <a:t>ABOUT TOP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7123780" cy="339447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Founded: 2002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Office: Goethe-</a:t>
            </a:r>
            <a:r>
              <a:rPr lang="en-US" dirty="0" err="1"/>
              <a:t>Institut</a:t>
            </a:r>
            <a:r>
              <a:rPr lang="en-US" dirty="0"/>
              <a:t> Washington, DC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Staff: 3x Full-Time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Provide information about contemporary Germany: </a:t>
            </a:r>
            <a:br>
              <a:rPr lang="en-US" dirty="0"/>
            </a:br>
            <a:r>
              <a:rPr lang="en-US" b="1" dirty="0"/>
              <a:t>Education, </a:t>
            </a:r>
            <a:r>
              <a:rPr lang="en-US" b="1" dirty="0">
                <a:solidFill>
                  <a:srgbClr val="FF0000"/>
                </a:solidFill>
              </a:rPr>
              <a:t>Dialogue</a:t>
            </a:r>
            <a:r>
              <a:rPr lang="en-US" b="1" dirty="0"/>
              <a:t>, </a:t>
            </a:r>
            <a:r>
              <a:rPr lang="en-US" b="1" dirty="0">
                <a:solidFill>
                  <a:srgbClr val="FFC000"/>
                </a:solidFill>
              </a:rPr>
              <a:t>Experience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For social studies and STEM educators</a:t>
            </a:r>
          </a:p>
        </p:txBody>
      </p:sp>
      <p:pic>
        <p:nvPicPr>
          <p:cNvPr id="7" name="Picture 2" descr="S:\TOP Work Covid\Fotos\TOP Logo\Square Logo 5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105" y="0"/>
            <a:ext cx="1047750" cy="1047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856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804" y="0"/>
            <a:ext cx="156619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u="sng" dirty="0"/>
              <a:t>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7120604" cy="33944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TOP produces (FREE) teaching materials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Nearly 10,000 hardcopies provided to workshop attendees, annually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Instructional guides, newsletters, films, DVDs, wall maps, and more</a:t>
            </a:r>
          </a:p>
        </p:txBody>
      </p:sp>
      <p:pic>
        <p:nvPicPr>
          <p:cNvPr id="6" name="Picture 2" descr="S:\TOP Work Covid\Fotos\TOP Logo\Square Logo 5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105" y="0"/>
            <a:ext cx="1047750" cy="1047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236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804" y="0"/>
            <a:ext cx="156619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u="sng" dirty="0">
                <a:solidFill>
                  <a:srgbClr val="FF0000"/>
                </a:solidFill>
              </a:rPr>
              <a:t>DIALOGUE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7120604" cy="33944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TOP sponsors workshops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Nearly 250 annually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Over 3,000 combined attendance annually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Virtual workshops a growing trend</a:t>
            </a:r>
          </a:p>
        </p:txBody>
      </p:sp>
      <p:pic>
        <p:nvPicPr>
          <p:cNvPr id="7" name="Picture 2" descr="S:\TOP Work Covid\Fotos\TOP Logo\Square Logo 5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105" y="0"/>
            <a:ext cx="1047750" cy="1047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944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804" y="0"/>
            <a:ext cx="156619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u="sng" dirty="0">
                <a:solidFill>
                  <a:srgbClr val="FFC000"/>
                </a:solidFill>
              </a:rPr>
              <a:t>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7120604" cy="33944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TOP sends educators to Germany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55 annually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All expenses paid </a:t>
            </a:r>
            <a:r>
              <a:rPr lang="en-US" sz="2000" i="1" dirty="0"/>
              <a:t>($350 refundable deposit)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Summer study tour duration: two weeks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Applicants from US (50+DC) plus Canada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No TOP study tour has the same itinerary</a:t>
            </a:r>
          </a:p>
        </p:txBody>
      </p:sp>
      <p:pic>
        <p:nvPicPr>
          <p:cNvPr id="7" name="Picture 2" descr="S:\TOP Work Covid\Fotos\TOP Logo\Square Logo 5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105" y="0"/>
            <a:ext cx="1047750" cy="1047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252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296EB424C8F184CAB0B856B4F5C896D" ma:contentTypeVersion="15" ma:contentTypeDescription="Ein neues Dokument erstellen." ma:contentTypeScope="" ma:versionID="44167f6567e474e1f6f7b9c73834410b">
  <xsd:schema xmlns:xsd="http://www.w3.org/2001/XMLSchema" xmlns:xs="http://www.w3.org/2001/XMLSchema" xmlns:p="http://schemas.microsoft.com/office/2006/metadata/properties" xmlns:ns2="86864300-7b5e-4456-b417-8e0290cbe512" xmlns:ns3="65b94c36-a9b2-4330-967d-e05a28a71187" targetNamespace="http://schemas.microsoft.com/office/2006/metadata/properties" ma:root="true" ma:fieldsID="a20c67ca71686f8c767daf9d788b8123" ns2:_="" ns3:_="">
    <xsd:import namespace="86864300-7b5e-4456-b417-8e0290cbe512"/>
    <xsd:import namespace="65b94c36-a9b2-4330-967d-e05a28a711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864300-7b5e-4456-b417-8e0290cbe5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b94c36-a9b2-4330-967d-e05a28a7118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9aa72d4-2755-4279-bb20-473c64ea5416}" ma:internalName="TaxCatchAll" ma:showField="CatchAllData" ma:web="65b94c36-a9b2-4330-967d-e05a28a711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864300-7b5e-4456-b417-8e0290cbe512">
      <Terms xmlns="http://schemas.microsoft.com/office/infopath/2007/PartnerControls"/>
    </lcf76f155ced4ddcb4097134ff3c332f>
    <TaxCatchAll xmlns="65b94c36-a9b2-4330-967d-e05a28a71187" xsi:nil="true"/>
  </documentManagement>
</p:properties>
</file>

<file path=customXml/itemProps1.xml><?xml version="1.0" encoding="utf-8"?>
<ds:datastoreItem xmlns:ds="http://schemas.openxmlformats.org/officeDocument/2006/customXml" ds:itemID="{D609F8AD-8422-4C89-8E26-8D826B127B05}"/>
</file>

<file path=customXml/itemProps2.xml><?xml version="1.0" encoding="utf-8"?>
<ds:datastoreItem xmlns:ds="http://schemas.openxmlformats.org/officeDocument/2006/customXml" ds:itemID="{BE8A43B1-8BFB-41F0-BC62-5358D873CABF}"/>
</file>

<file path=customXml/itemProps3.xml><?xml version="1.0" encoding="utf-8"?>
<ds:datastoreItem xmlns:ds="http://schemas.openxmlformats.org/officeDocument/2006/customXml" ds:itemID="{041BA275-85C7-4AA9-A9B6-A10399B2F64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Microsoft Office PowerPoint</Application>
  <PresentationFormat>Bildschirmpräsentation (16:9)</PresentationFormat>
  <Paragraphs>61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WELCOME TO A TOP WORKSHOP</vt:lpstr>
      <vt:lpstr>PowerPoint-Präsentation</vt:lpstr>
      <vt:lpstr>PowerPoint-Präsentation</vt:lpstr>
      <vt:lpstr>PowerPoint-Präsentation</vt:lpstr>
      <vt:lpstr>PowerPoint-Präsentation</vt:lpstr>
      <vt:lpstr>ABOUT TOP</vt:lpstr>
      <vt:lpstr>EDUCATION</vt:lpstr>
      <vt:lpstr>DIALOGUE</vt:lpstr>
      <vt:lpstr>EXPERIENCE</vt:lpstr>
      <vt:lpstr>PowerPoint-Präsentation</vt:lpstr>
      <vt:lpstr>PowerPoint-Präsentation</vt:lpstr>
      <vt:lpstr>PowerPoint-Präsentation</vt:lpstr>
      <vt:lpstr>APPLICATION STRATEGY</vt:lpstr>
      <vt:lpstr>10 HOURS!?! (or more)</vt:lpstr>
      <vt:lpstr>CONTACT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</dc:title>
  <dc:creator>Udo</dc:creator>
  <cp:lastModifiedBy>Nicolaus Lisa</cp:lastModifiedBy>
  <cp:revision>29</cp:revision>
  <dcterms:created xsi:type="dcterms:W3CDTF">2020-08-03T21:08:12Z</dcterms:created>
  <dcterms:modified xsi:type="dcterms:W3CDTF">2024-05-21T20:19:05Z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0x0101007296EB424C8F184CAB0B856B4F5C896D</vt:lpwstr>
  </property>
  <property fmtid="{D5CDD505-2E9C-101B-9397-08002B2CF9AE}" pid="3" name="MediaServiceImageTags">
    <vt:lpwstr/>
  </property>
</Properties>
</file>